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2" r:id="rId1"/>
  </p:sldMasterIdLst>
  <p:notesMasterIdLst>
    <p:notesMasterId r:id="rId18"/>
  </p:notesMasterIdLst>
  <p:sldIdLst>
    <p:sldId id="256" r:id="rId2"/>
    <p:sldId id="309" r:id="rId3"/>
    <p:sldId id="341" r:id="rId4"/>
    <p:sldId id="326" r:id="rId5"/>
    <p:sldId id="319" r:id="rId6"/>
    <p:sldId id="336" r:id="rId7"/>
    <p:sldId id="325" r:id="rId8"/>
    <p:sldId id="327" r:id="rId9"/>
    <p:sldId id="340" r:id="rId10"/>
    <p:sldId id="332" r:id="rId11"/>
    <p:sldId id="328" r:id="rId12"/>
    <p:sldId id="342" r:id="rId13"/>
    <p:sldId id="343" r:id="rId14"/>
    <p:sldId id="338" r:id="rId15"/>
    <p:sldId id="330" r:id="rId16"/>
    <p:sldId id="267" r:id="rId1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6FA7FA4-8B0A-48D8-BB8C-987509E889FF}">
  <a:tblStyle styleId="{A6FA7FA4-8B0A-48D8-BB8C-987509E889FF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2194"/>
    <p:restoredTop sz="84422"/>
  </p:normalViewPr>
  <p:slideViewPr>
    <p:cSldViewPr snapToGrid="0">
      <p:cViewPr varScale="1">
        <p:scale>
          <a:sx n="143" d="100"/>
          <a:sy n="143" d="100"/>
        </p:scale>
        <p:origin x="880" y="184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e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d7bf8dce78_0_0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68" name="Google Shape;68;gd7bf8dce78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Compared to the time between last hemoglobin and first blood </a:t>
            </a:r>
            <a:r>
              <a:rPr lang="en-US" dirty="0" err="1"/>
              <a:t>transfuion</a:t>
            </a:r>
            <a:r>
              <a:rPr lang="en-US" dirty="0"/>
              <a:t> shown in last slide;  the distribution for the time between first blood transfusion and first </a:t>
            </a:r>
            <a:r>
              <a:rPr lang="en-US" dirty="0" err="1"/>
              <a:t>hemoglbin</a:t>
            </a:r>
            <a:r>
              <a:rPr lang="en-US" dirty="0"/>
              <a:t> is more even. And we can observe there is some cases test first hemoglobin one day after first blood transfusion (greater than 1440min)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/>
              <a:t>Iday</a:t>
            </a:r>
            <a:r>
              <a:rPr lang="en-US" dirty="0"/>
              <a:t> = 1440 min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71864363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</a:t>
            </a:r>
            <a:r>
              <a:rPr lang="en-TW" dirty="0"/>
              <a:t>enerally</a:t>
            </a:r>
            <a:r>
              <a:rPr lang="zh-CN" altLang="en-US" dirty="0"/>
              <a:t> </a:t>
            </a:r>
            <a:r>
              <a:rPr lang="en-US" altLang="zh-CN" dirty="0"/>
              <a:t>there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no</a:t>
            </a:r>
            <a:r>
              <a:rPr lang="zh-CN" altLang="en-US" dirty="0"/>
              <a:t> </a:t>
            </a:r>
            <a:r>
              <a:rPr lang="en-US" altLang="zh-CN" dirty="0"/>
              <a:t>much</a:t>
            </a:r>
            <a:r>
              <a:rPr lang="zh-CN" altLang="en-US" dirty="0"/>
              <a:t> </a:t>
            </a:r>
            <a:r>
              <a:rPr lang="en-US" altLang="zh-CN" dirty="0"/>
              <a:t>difference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receiving</a:t>
            </a:r>
            <a:r>
              <a:rPr lang="zh-CN" altLang="en-US" dirty="0"/>
              <a:t> </a:t>
            </a:r>
            <a:r>
              <a:rPr lang="en-US" altLang="zh-CN" dirty="0"/>
              <a:t>amount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blood</a:t>
            </a:r>
            <a:r>
              <a:rPr lang="zh-CN" altLang="en-US" dirty="0"/>
              <a:t> </a:t>
            </a:r>
            <a:r>
              <a:rPr lang="en-US" altLang="zh-CN" dirty="0"/>
              <a:t>transfusion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male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female</a:t>
            </a:r>
            <a:r>
              <a:rPr lang="zh-CN" altLang="en-US" dirty="0"/>
              <a:t>，</a:t>
            </a:r>
            <a:r>
              <a:rPr lang="en-US" altLang="zh-CN" dirty="0"/>
              <a:t>but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/>
              <a:t>can</a:t>
            </a:r>
            <a:r>
              <a:rPr lang="zh-CN" altLang="en-US" dirty="0"/>
              <a:t> </a:t>
            </a:r>
            <a:r>
              <a:rPr lang="en-US" altLang="zh-CN" dirty="0"/>
              <a:t>detect</a:t>
            </a:r>
            <a:r>
              <a:rPr lang="zh-CN" altLang="en-US" dirty="0"/>
              <a:t> </a:t>
            </a:r>
            <a:r>
              <a:rPr lang="en-US" altLang="zh-CN" dirty="0"/>
              <a:t>few</a:t>
            </a:r>
            <a:r>
              <a:rPr lang="zh-CN" altLang="en-US" dirty="0"/>
              <a:t> </a:t>
            </a:r>
            <a:r>
              <a:rPr lang="en-US" altLang="zh-CN" dirty="0"/>
              <a:t>male</a:t>
            </a:r>
            <a:r>
              <a:rPr lang="zh-CN" altLang="en-US" dirty="0"/>
              <a:t> </a:t>
            </a:r>
            <a:r>
              <a:rPr lang="en-US" altLang="zh-CN" dirty="0"/>
              <a:t>case</a:t>
            </a:r>
            <a:r>
              <a:rPr lang="zh-CN" altLang="en-US" dirty="0"/>
              <a:t> </a:t>
            </a:r>
            <a:r>
              <a:rPr lang="en-US" altLang="zh-CN" dirty="0"/>
              <a:t>that</a:t>
            </a:r>
            <a:r>
              <a:rPr lang="zh-CN" altLang="en-US" dirty="0"/>
              <a:t> </a:t>
            </a:r>
            <a:r>
              <a:rPr lang="en-US" altLang="zh-CN" dirty="0"/>
              <a:t>receive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amount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blood</a:t>
            </a:r>
            <a:r>
              <a:rPr lang="zh-CN" altLang="en-US" dirty="0"/>
              <a:t> </a:t>
            </a:r>
            <a:r>
              <a:rPr lang="en-US" altLang="zh-CN" dirty="0"/>
              <a:t>transfusion</a:t>
            </a:r>
            <a:r>
              <a:rPr lang="zh-CN" altLang="en-US" dirty="0"/>
              <a:t> </a:t>
            </a:r>
            <a:r>
              <a:rPr lang="en-US" altLang="zh-CN" dirty="0"/>
              <a:t>8</a:t>
            </a:r>
            <a:r>
              <a:rPr lang="zh-CN" altLang="en-US" dirty="0"/>
              <a:t> </a:t>
            </a:r>
            <a:r>
              <a:rPr lang="en-US" altLang="zh-CN" dirty="0"/>
              <a:t>times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9</a:t>
            </a:r>
            <a:r>
              <a:rPr lang="zh-CN" altLang="en-US" dirty="0"/>
              <a:t> </a:t>
            </a:r>
            <a:r>
              <a:rPr lang="en-US" altLang="zh-CN" dirty="0"/>
              <a:t>times</a:t>
            </a:r>
            <a:r>
              <a:rPr lang="zh-CN" altLang="en-US" dirty="0"/>
              <a:t> 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867833197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CN" dirty="0"/>
              <a:t>892 patient in total 80 </a:t>
            </a:r>
            <a:r>
              <a:rPr lang="en-US" altLang="zh-CN" dirty="0" err="1"/>
              <a:t>donot</a:t>
            </a:r>
            <a:r>
              <a:rPr lang="en-US" altLang="zh-CN" dirty="0"/>
              <a:t> test Hb in 24h. mean: 6.8-&gt;7.5 if remove those 80 patients</a:t>
            </a:r>
          </a:p>
        </p:txBody>
      </p:sp>
    </p:spTree>
    <p:extLst>
      <p:ext uri="{BB962C8B-B14F-4D97-AF65-F5344CB8AC3E}">
        <p14:creationId xmlns:p14="http://schemas.microsoft.com/office/powerpoint/2010/main" val="324097871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535123972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380049329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</a:t>
            </a:r>
            <a:r>
              <a:rPr lang="en-TW" dirty="0"/>
              <a:t>or</a:t>
            </a:r>
            <a:r>
              <a:rPr lang="zh-CN" altLang="en-US" dirty="0"/>
              <a:t> </a:t>
            </a:r>
            <a:r>
              <a:rPr lang="en-US" altLang="zh-CN" dirty="0"/>
              <a:t>total</a:t>
            </a:r>
            <a:r>
              <a:rPr lang="zh-CN" altLang="en-US" dirty="0"/>
              <a:t> </a:t>
            </a:r>
            <a:r>
              <a:rPr lang="en-US" altLang="zh-CN" dirty="0"/>
              <a:t>drain</a:t>
            </a:r>
            <a:r>
              <a:rPr lang="zh-CN" altLang="en-US" dirty="0"/>
              <a:t> </a:t>
            </a:r>
            <a:r>
              <a:rPr lang="en-US" altLang="zh-CN" dirty="0"/>
              <a:t>vs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  <a:r>
              <a:rPr lang="zh-CN" altLang="en-US" dirty="0"/>
              <a:t> </a:t>
            </a:r>
            <a:r>
              <a:rPr lang="en-US" altLang="zh-CN" dirty="0"/>
              <a:t>diff, we can find there is no case that total drain greater than 600 </a:t>
            </a:r>
            <a:r>
              <a:rPr lang="en-US" altLang="zh-CN" dirty="0" err="1"/>
              <a:t>whan</a:t>
            </a:r>
            <a:r>
              <a:rPr lang="en-US" altLang="zh-CN" dirty="0"/>
              <a:t> value diff is positive, however when we plot the drain per minute rather than total drain, we can </a:t>
            </a:r>
            <a:r>
              <a:rPr lang="en-US" altLang="zh-CN" dirty="0" err="1"/>
              <a:t>nolonger</a:t>
            </a:r>
            <a:r>
              <a:rPr lang="en-US" altLang="zh-CN" dirty="0"/>
              <a:t> observe this trend. 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650649737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e8bfeba3f3_0_149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7" name="Google Shape;157;ge8bfeba3f3_0_149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TW" dirty="0"/>
              <a:t>review</a:t>
            </a:r>
            <a:r>
              <a:rPr lang="zh-CN" altLang="en-US" dirty="0"/>
              <a:t> </a:t>
            </a:r>
            <a:r>
              <a:rPr lang="en-US" altLang="zh-CN" dirty="0"/>
              <a:t>on</a:t>
            </a:r>
            <a:r>
              <a:rPr lang="zh-CN" altLang="en-US" dirty="0"/>
              <a:t> </a:t>
            </a:r>
            <a:r>
              <a:rPr lang="en-US" altLang="zh-CN" dirty="0"/>
              <a:t>the</a:t>
            </a:r>
            <a:r>
              <a:rPr lang="zh-CN" altLang="en-US" dirty="0"/>
              <a:t> </a:t>
            </a:r>
            <a:r>
              <a:rPr lang="en-US" altLang="zh-CN" dirty="0"/>
              <a:t>question</a:t>
            </a:r>
            <a:r>
              <a:rPr lang="zh-CN" altLang="en-US" dirty="0"/>
              <a:t> </a:t>
            </a:r>
            <a:r>
              <a:rPr lang="en-US" altLang="zh-CN" dirty="0"/>
              <a:t>we</a:t>
            </a:r>
            <a:r>
              <a:rPr lang="zh-CN" altLang="en-US" dirty="0"/>
              <a:t> </a:t>
            </a:r>
            <a:r>
              <a:rPr lang="en-US" altLang="zh-CN" dirty="0" err="1"/>
              <a:t>analyse</a:t>
            </a:r>
            <a:r>
              <a:rPr lang="zh-CN" altLang="en-US" dirty="0"/>
              <a:t> </a:t>
            </a:r>
            <a:r>
              <a:rPr lang="en-US" altLang="zh-CN" dirty="0"/>
              <a:t>on: the two condition and two type of measurement: hemoglobin and blood transfusion </a:t>
            </a:r>
          </a:p>
        </p:txBody>
      </p:sp>
    </p:spTree>
    <p:extLst>
      <p:ext uri="{BB962C8B-B14F-4D97-AF65-F5344CB8AC3E}">
        <p14:creationId xmlns:p14="http://schemas.microsoft.com/office/powerpoint/2010/main" val="16155426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TW" dirty="0"/>
              <a:t>here is a simple timeline graph show the relationship between those measurement we focus on: </a:t>
            </a:r>
          </a:p>
          <a:p>
            <a:r>
              <a:rPr lang="en-TW" dirty="0"/>
              <a:t>value before is the last hemoblobin value measured before the first blood transfusion</a:t>
            </a:r>
          </a:p>
          <a:p>
            <a:r>
              <a:rPr lang="en-TW" dirty="0"/>
              <a:t> while value after is the first hemoblobin value measured after first blood transfusion;</a:t>
            </a:r>
          </a:p>
          <a:p>
            <a:r>
              <a:rPr lang="en-TW" dirty="0"/>
              <a:t>value diff is just the diffrence between value after and value diff;</a:t>
            </a:r>
          </a:p>
          <a:p>
            <a:r>
              <a:rPr lang="en-TW" dirty="0"/>
              <a:t> and the unit for Hb is g/dl</a:t>
            </a:r>
          </a:p>
          <a:p>
            <a:endParaRPr lang="en-TW" dirty="0"/>
          </a:p>
          <a:p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20189546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relative strong negative correlation between value before and value diff, as value before increase the value diff decrease; oppositely from right scatter plot as value after increase, value diff increase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66723812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there is no clear relationship shown on the plot; what we can say is most of the point </a:t>
            </a:r>
            <a:r>
              <a:rPr lang="en-US" dirty="0" err="1"/>
              <a:t>locatend</a:t>
            </a:r>
            <a:r>
              <a:rPr lang="en-US" dirty="0"/>
              <a:t> on value before 7.5-9 and value after 8.5-10.5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238334297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Next, we try to figure out whether there is some correlation between the time gap and the time measurement value 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9155025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From scatter plot for value before vs time between last Hb and first blood; time is short, it more likely to observe low Hb value which we can not see from right scatter plot 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As the right plot value after vs time between first blood and first Hb is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dirty="0"/>
              <a:t>evenly dispersed</a:t>
            </a:r>
            <a:r>
              <a:rPr lang="zh-CN" altLang="en-US" dirty="0"/>
              <a:t>。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1429697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Left scatter plot is about value diff vs time between last Hb and first HB: latter the time first hemoglobin measured after Transfusion measure  value diff is greater which mean there</a:t>
            </a:r>
            <a:r>
              <a:rPr lang="zh-CN" altLang="en-US" dirty="0"/>
              <a:t> </a:t>
            </a:r>
            <a:r>
              <a:rPr lang="en-US" altLang="zh-CN" dirty="0"/>
              <a:t>is</a:t>
            </a:r>
            <a:r>
              <a:rPr lang="zh-CN" altLang="en-US" dirty="0"/>
              <a:t> </a:t>
            </a:r>
            <a:r>
              <a:rPr lang="en-US" altLang="zh-CN" dirty="0"/>
              <a:t>more</a:t>
            </a:r>
            <a:r>
              <a:rPr lang="zh-CN" altLang="en-US" dirty="0"/>
              <a:t> </a:t>
            </a:r>
            <a:r>
              <a:rPr lang="en-US" dirty="0"/>
              <a:t>increase in</a:t>
            </a:r>
            <a:r>
              <a:rPr lang="zh-CN" altLang="en-US" dirty="0"/>
              <a:t> </a:t>
            </a:r>
            <a:r>
              <a:rPr lang="en-US" dirty="0"/>
              <a:t>hemoglobin value (and we find the for</a:t>
            </a:r>
            <a:r>
              <a:rPr lang="zh-CN" altLang="en-US" dirty="0"/>
              <a:t> </a:t>
            </a:r>
            <a:r>
              <a:rPr lang="en-US" altLang="zh-CN" dirty="0"/>
              <a:t>most case the observed value diff is negative which mean the bleed speed is faster than the blood transfusion provide located when time gap between measurement is small</a:t>
            </a:r>
            <a:r>
              <a:rPr lang="en-US" dirty="0"/>
              <a:t>) </a:t>
            </a:r>
            <a:endParaRPr lang="en-US" altLang="ja-JP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dirty="0"/>
              <a:t>Left scatter plot is about value diff vs time between first  blood transfusion and first HB: latter the time first hemoglobin measured after Transfusion measure,  this observation </a:t>
            </a:r>
            <a:r>
              <a:rPr lang="en-US" altLang="ja-JP" dirty="0"/>
              <a:t>can be more clearly detected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endParaRPr lang="en-US" altLang="ja-JP" dirty="0"/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  <a:tabLst/>
              <a:defRPr/>
            </a:pPr>
            <a:r>
              <a:rPr lang="en-US" altLang="ja-JP" dirty="0"/>
              <a:t>Next</a:t>
            </a:r>
            <a:r>
              <a:rPr lang="zh-CN" altLang="en-US" dirty="0"/>
              <a:t> </a:t>
            </a:r>
            <a:r>
              <a:rPr lang="en-US" altLang="zh-CN" dirty="0"/>
              <a:t>I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pass</a:t>
            </a:r>
            <a:r>
              <a:rPr lang="zh-CN" altLang="en-US" dirty="0"/>
              <a:t> </a:t>
            </a:r>
            <a:r>
              <a:rPr lang="en-US" altLang="zh-CN" dirty="0"/>
              <a:t>to</a:t>
            </a:r>
            <a:r>
              <a:rPr lang="zh-CN" altLang="en-US" dirty="0"/>
              <a:t> </a:t>
            </a:r>
            <a:r>
              <a:rPr lang="en-US" altLang="zh-CN" dirty="0" err="1"/>
              <a:t>suyi</a:t>
            </a:r>
            <a:r>
              <a:rPr lang="zh-CN" altLang="en-US" dirty="0"/>
              <a:t> </a:t>
            </a:r>
            <a:r>
              <a:rPr lang="en-US" altLang="zh-CN" dirty="0"/>
              <a:t>she</a:t>
            </a:r>
            <a:r>
              <a:rPr lang="zh-CN" altLang="en-US" dirty="0"/>
              <a:t> </a:t>
            </a:r>
            <a:r>
              <a:rPr lang="en-US" altLang="zh-CN" dirty="0"/>
              <a:t>will</a:t>
            </a:r>
            <a:r>
              <a:rPr lang="zh-CN" altLang="en-US" dirty="0"/>
              <a:t> </a:t>
            </a:r>
            <a:r>
              <a:rPr lang="en-US" altLang="zh-CN" dirty="0"/>
              <a:t>talk</a:t>
            </a:r>
            <a:r>
              <a:rPr lang="zh-CN" altLang="en-US" dirty="0"/>
              <a:t> </a:t>
            </a:r>
            <a:r>
              <a:rPr lang="en-US" altLang="zh-CN" dirty="0"/>
              <a:t>about</a:t>
            </a:r>
            <a:r>
              <a:rPr lang="zh-CN" altLang="en-US" dirty="0"/>
              <a:t> </a:t>
            </a:r>
            <a:r>
              <a:rPr lang="en-US" altLang="zh-CN" dirty="0"/>
              <a:t>distribution</a:t>
            </a:r>
            <a:r>
              <a:rPr lang="zh-CN" altLang="en-US" dirty="0"/>
              <a:t> </a:t>
            </a:r>
            <a:r>
              <a:rPr lang="en-US" altLang="zh-CN" dirty="0"/>
              <a:t>of</a:t>
            </a:r>
            <a:r>
              <a:rPr lang="zh-CN" altLang="en-US" dirty="0"/>
              <a:t> </a:t>
            </a:r>
            <a:r>
              <a:rPr lang="en-US" altLang="zh-CN" dirty="0"/>
              <a:t>time</a:t>
            </a:r>
            <a:r>
              <a:rPr lang="zh-CN" altLang="en-US" dirty="0"/>
              <a:t> </a:t>
            </a:r>
            <a:r>
              <a:rPr lang="en-US" altLang="zh-CN" dirty="0"/>
              <a:t>for</a:t>
            </a:r>
            <a:r>
              <a:rPr lang="zh-CN" altLang="en-US" dirty="0"/>
              <a:t> </a:t>
            </a:r>
            <a:r>
              <a:rPr lang="en-US" altLang="zh-CN" dirty="0"/>
              <a:t>those</a:t>
            </a:r>
            <a:r>
              <a:rPr lang="zh-CN" altLang="en-US" dirty="0"/>
              <a:t> </a:t>
            </a:r>
            <a:r>
              <a:rPr lang="en-US" altLang="zh-CN" dirty="0"/>
              <a:t>measurements</a:t>
            </a:r>
            <a:endParaRPr lang="en-US" altLang="ja-JP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398550467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ge8bfeba3f3_0_7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5" name="Google Shape;85;ge8bfeba3f3_0_7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We can find all the case test last hemoglobin one day before first blood transfusion(0.83 day) 75% of them test within 400 min(around6.7 hours)</a:t>
            </a:r>
            <a:endParaRPr dirty="0"/>
          </a:p>
        </p:txBody>
      </p:sp>
    </p:spTree>
    <p:extLst>
      <p:ext uri="{BB962C8B-B14F-4D97-AF65-F5344CB8AC3E}">
        <p14:creationId xmlns:p14="http://schemas.microsoft.com/office/powerpoint/2010/main" val="158288323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1_Title Slide 2">
  <p:cSld name="1_Title Slide 2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3"/>
          <p:cNvSpPr txBox="1">
            <a:spLocks noGrp="1"/>
          </p:cNvSpPr>
          <p:nvPr>
            <p:ph type="body" idx="1"/>
          </p:nvPr>
        </p:nvSpPr>
        <p:spPr>
          <a:xfrm>
            <a:off x="717598" y="3980271"/>
            <a:ext cx="3875400" cy="396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marL="457200" lvl="0" indent="-228600" algn="l" rtl="0">
              <a:spcBef>
                <a:spcPts val="40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Calibri"/>
              <a:buNone/>
              <a:defRPr sz="2000" b="0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2pPr>
            <a:lvl3pPr marL="1371600" lvl="2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3pPr>
            <a:lvl4pPr marL="1828800" lvl="3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4pPr>
            <a:lvl5pPr marL="2286000" lvl="4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5pPr>
            <a:lvl6pPr marL="2743200" lvl="5" indent="-342900" algn="l" rtl="0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■"/>
              <a:defRPr/>
            </a:lvl6pPr>
            <a:lvl7pPr marL="3200400" lvl="6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  <a:defRPr/>
            </a:lvl7pPr>
            <a:lvl8pPr marL="3657600" lvl="7" indent="-342900" algn="l" rtl="0">
              <a:spcBef>
                <a:spcPts val="1200"/>
              </a:spcBef>
              <a:spcAft>
                <a:spcPts val="0"/>
              </a:spcAft>
              <a:buClr>
                <a:schemeClr val="dk1"/>
              </a:buClr>
              <a:buSzPts val="1800"/>
              <a:buChar char="○"/>
              <a:defRPr/>
            </a:lvl8pPr>
            <a:lvl9pPr marL="4114800" lvl="8" indent="-342900" algn="l" rtl="0">
              <a:spcBef>
                <a:spcPts val="1200"/>
              </a:spcBef>
              <a:spcAft>
                <a:spcPts val="1200"/>
              </a:spcAft>
              <a:buClr>
                <a:schemeClr val="dk1"/>
              </a:buClr>
              <a:buSzPts val="1800"/>
              <a:buChar char="■"/>
              <a:defRPr/>
            </a:lvl9pPr>
          </a:lstStyle>
          <a:p>
            <a:endParaRPr/>
          </a:p>
        </p:txBody>
      </p:sp>
      <p:sp>
        <p:nvSpPr>
          <p:cNvPr id="52" name="Google Shape;52;p13"/>
          <p:cNvSpPr txBox="1">
            <a:spLocks noGrp="1"/>
          </p:cNvSpPr>
          <p:nvPr>
            <p:ph type="ctrTitle"/>
          </p:nvPr>
        </p:nvSpPr>
        <p:spPr>
          <a:xfrm>
            <a:off x="724573" y="2396760"/>
            <a:ext cx="4182600" cy="14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rmAutofit/>
          </a:bodyPr>
          <a:lstStyle>
            <a:lvl1pPr lvl="0" algn="l" rtl="0">
              <a:lnSpc>
                <a:spcPct val="89473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3800" b="0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>
  <p:cSld name="Title Only">
    <p:bg>
      <p:bgPr>
        <a:solidFill>
          <a:schemeClr val="lt1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5"/>
          <p:cNvSpPr txBox="1">
            <a:spLocks noGrp="1"/>
          </p:cNvSpPr>
          <p:nvPr>
            <p:ph type="dt" idx="10"/>
          </p:nvPr>
        </p:nvSpPr>
        <p:spPr>
          <a:xfrm>
            <a:off x="315310" y="4767263"/>
            <a:ext cx="6603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2" name="Google Shape;62;p15"/>
          <p:cNvSpPr txBox="1">
            <a:spLocks noGrp="1"/>
          </p:cNvSpPr>
          <p:nvPr>
            <p:ph type="ftr" idx="11"/>
          </p:nvPr>
        </p:nvSpPr>
        <p:spPr>
          <a:xfrm>
            <a:off x="1091599" y="4767263"/>
            <a:ext cx="14622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2669574" y="4767263"/>
            <a:ext cx="572700" cy="27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L="0" lvl="0" indent="0" algn="l" rtl="0">
              <a:spcBef>
                <a:spcPts val="0"/>
              </a:spcBef>
              <a:spcAft>
                <a:spcPts val="0"/>
              </a:spcAft>
              <a:buNone/>
              <a:defRPr/>
            </a:lvl1pPr>
            <a:lvl2pPr marL="0" lvl="1" indent="0" algn="l" rtl="0">
              <a:spcBef>
                <a:spcPts val="0"/>
              </a:spcBef>
              <a:spcAft>
                <a:spcPts val="0"/>
              </a:spcAft>
              <a:buNone/>
              <a:defRPr/>
            </a:lvl2pPr>
            <a:lvl3pPr marL="0" lvl="2" indent="0" algn="l" rtl="0">
              <a:spcBef>
                <a:spcPts val="0"/>
              </a:spcBef>
              <a:spcAft>
                <a:spcPts val="0"/>
              </a:spcAft>
              <a:buNone/>
              <a:defRPr/>
            </a:lvl3pPr>
            <a:lvl4pPr marL="0" lvl="3" indent="0" algn="l" rtl="0">
              <a:spcBef>
                <a:spcPts val="0"/>
              </a:spcBef>
              <a:spcAft>
                <a:spcPts val="0"/>
              </a:spcAft>
              <a:buNone/>
              <a:defRPr/>
            </a:lvl4pPr>
            <a:lvl5pPr marL="0" lvl="4" indent="0" algn="l" rtl="0">
              <a:spcBef>
                <a:spcPts val="0"/>
              </a:spcBef>
              <a:spcAft>
                <a:spcPts val="0"/>
              </a:spcAft>
              <a:buNone/>
              <a:defRPr/>
            </a:lvl5pPr>
            <a:lvl6pPr marL="0" lvl="5" indent="0" algn="l" rtl="0">
              <a:spcBef>
                <a:spcPts val="0"/>
              </a:spcBef>
              <a:spcAft>
                <a:spcPts val="0"/>
              </a:spcAft>
              <a:buNone/>
              <a:defRPr/>
            </a:lvl6pPr>
            <a:lvl7pPr marL="0" lvl="6" indent="0" algn="l" rtl="0">
              <a:spcBef>
                <a:spcPts val="0"/>
              </a:spcBef>
              <a:spcAft>
                <a:spcPts val="0"/>
              </a:spcAft>
              <a:buNone/>
              <a:defRPr/>
            </a:lvl7pPr>
            <a:lvl8pPr marL="0" lvl="7" indent="0" algn="l" rtl="0">
              <a:spcBef>
                <a:spcPts val="0"/>
              </a:spcBef>
              <a:spcAft>
                <a:spcPts val="0"/>
              </a:spcAft>
              <a:buNone/>
              <a:defRPr/>
            </a:lvl8pPr>
            <a:lvl9pPr marL="0" lvl="8" indent="0" algn="l" rtl="0">
              <a:spcBef>
                <a:spcPts val="0"/>
              </a:spcBef>
              <a:spcAft>
                <a:spcPts val="0"/>
              </a:spcAft>
              <a:buNone/>
              <a:defRPr/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64" name="Google Shape;64;p15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92100" y="239182"/>
            <a:ext cx="8552686" cy="896612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15"/>
          <p:cNvSpPr txBox="1">
            <a:spLocks noGrp="1"/>
          </p:cNvSpPr>
          <p:nvPr>
            <p:ph type="title"/>
          </p:nvPr>
        </p:nvSpPr>
        <p:spPr>
          <a:xfrm>
            <a:off x="496615" y="409373"/>
            <a:ext cx="6479700" cy="55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l" rtl="0">
              <a:spcBef>
                <a:spcPts val="0"/>
              </a:spcBef>
              <a:spcAft>
                <a:spcPts val="0"/>
              </a:spcAft>
              <a:buSzPts val="2800"/>
              <a:buNone/>
              <a:defRPr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5" name="Google Shape;15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18" name="Google Shape;18;p4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19" name="Google Shape;19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22" name="Google Shape;22;p5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3" name="Google Shape;23;p5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0" name="Google Shape;30;p7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34" name="Google Shape;34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0" name="Google Shape;40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1" r:id="rId1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4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6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e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9.png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6"/>
          <p:cNvSpPr txBox="1">
            <a:spLocks noGrp="1"/>
          </p:cNvSpPr>
          <p:nvPr>
            <p:ph type="ctrTitle"/>
          </p:nvPr>
        </p:nvSpPr>
        <p:spPr>
          <a:xfrm>
            <a:off x="343575" y="2331183"/>
            <a:ext cx="5929634" cy="1463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dirty="0"/>
              <a:t>‎</a:t>
            </a:r>
            <a:r>
              <a:rPr lang="en-US" b="1" dirty="0"/>
              <a:t>Exploratory Data Analysis</a:t>
            </a:r>
            <a:br>
              <a:rPr lang="en-US" b="1" dirty="0"/>
            </a:br>
            <a:br>
              <a:rPr lang="en-US" sz="2310" dirty="0">
                <a:latin typeface="Georgia" panose="02040502050405020303" pitchFamily="18" charset="0"/>
              </a:rPr>
            </a:br>
            <a:br>
              <a:rPr lang="en-US" sz="2310" dirty="0">
                <a:latin typeface="Georgia" panose="02040502050405020303" pitchFamily="18" charset="0"/>
              </a:rPr>
            </a:br>
            <a:br>
              <a:rPr lang="en-US" sz="2310" dirty="0">
                <a:latin typeface="Georgia" panose="02040502050405020303" pitchFamily="18" charset="0"/>
              </a:rPr>
            </a:br>
            <a:endParaRPr lang="en-US" sz="2310" dirty="0">
              <a:latin typeface="Georgia" panose="02040502050405020303" pitchFamily="18" charset="0"/>
              <a:ea typeface="Georgia"/>
              <a:cs typeface="Georgia"/>
              <a:sym typeface="Georgia"/>
            </a:endParaRPr>
          </a:p>
        </p:txBody>
      </p:sp>
      <p:cxnSp>
        <p:nvCxnSpPr>
          <p:cNvPr id="71" name="Google Shape;71;p16"/>
          <p:cNvCxnSpPr/>
          <p:nvPr/>
        </p:nvCxnSpPr>
        <p:spPr>
          <a:xfrm rot="10800000" flipH="1">
            <a:off x="326950" y="1930750"/>
            <a:ext cx="8468700" cy="15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Google Shape;72;p16"/>
          <p:cNvSpPr txBox="1">
            <a:spLocks noGrp="1"/>
          </p:cNvSpPr>
          <p:nvPr>
            <p:ph type="subTitle" idx="4294967295"/>
          </p:nvPr>
        </p:nvSpPr>
        <p:spPr>
          <a:xfrm>
            <a:off x="248975" y="1588500"/>
            <a:ext cx="4617000" cy="5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fontScale="92500" lnSpcReduction="20000"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-US" altLang="zh-CN" sz="1300" i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2022</a:t>
            </a:r>
            <a:r>
              <a:rPr lang="zh-CN" altLang="en-US" sz="1300" i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</a:t>
            </a:r>
            <a:r>
              <a:rPr lang="en-US" altLang="zh-CN" sz="1300" i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Semester2</a:t>
            </a:r>
            <a:endParaRPr sz="1300" i="1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  <p:cxnSp>
        <p:nvCxnSpPr>
          <p:cNvPr id="73" name="Google Shape;73;p16"/>
          <p:cNvCxnSpPr/>
          <p:nvPr/>
        </p:nvCxnSpPr>
        <p:spPr>
          <a:xfrm rot="10800000" flipH="1">
            <a:off x="326950" y="3366650"/>
            <a:ext cx="8468700" cy="1590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6" name="Google Shape;76;p16"/>
          <p:cNvSpPr txBox="1"/>
          <p:nvPr/>
        </p:nvSpPr>
        <p:spPr>
          <a:xfrm>
            <a:off x="343575" y="3382551"/>
            <a:ext cx="6936900" cy="14942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spAutoFit/>
          </a:bodyPr>
          <a:lstStyle/>
          <a:p>
            <a:pPr marL="0" lvl="0" indent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lt1"/>
                </a:solidFill>
                <a:latin typeface="Georgia" panose="02040502050405020303" pitchFamily="18" charset="0"/>
                <a:ea typeface="Georgia"/>
                <a:cs typeface="Georgia"/>
                <a:sym typeface="Georgia"/>
              </a:rPr>
              <a:t>Group 29</a:t>
            </a:r>
          </a:p>
          <a:p>
            <a:pPr lvl="0">
              <a:lnSpc>
                <a:spcPct val="115000"/>
              </a:lnSpc>
            </a:pPr>
            <a:r>
              <a:rPr lang="en-US" sz="1200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Zhiyuan</a:t>
            </a:r>
            <a:r>
              <a:rPr lang="en-US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Chen </a:t>
            </a:r>
          </a:p>
          <a:p>
            <a:pPr lvl="0">
              <a:lnSpc>
                <a:spcPct val="115000"/>
              </a:lnSpc>
            </a:pPr>
            <a:r>
              <a:rPr lang="en-US" sz="1200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Zhi</a:t>
            </a:r>
            <a:r>
              <a:rPr lang="en-US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Hern Tom</a:t>
            </a:r>
          </a:p>
          <a:p>
            <a:pPr lvl="0">
              <a:lnSpc>
                <a:spcPct val="115000"/>
              </a:lnSpc>
            </a:pPr>
            <a:r>
              <a:rPr lang="en-US" sz="1200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Ya</a:t>
            </a:r>
            <a:r>
              <a:rPr lang="en-US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Cho</a:t>
            </a:r>
          </a:p>
          <a:p>
            <a:pPr lvl="0">
              <a:lnSpc>
                <a:spcPct val="115000"/>
              </a:lnSpc>
            </a:pPr>
            <a:r>
              <a:rPr lang="en-US" sz="1200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Suyi</a:t>
            </a:r>
            <a:r>
              <a:rPr lang="en-US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Jiao</a:t>
            </a:r>
          </a:p>
          <a:p>
            <a:pPr lvl="0">
              <a:lnSpc>
                <a:spcPct val="115000"/>
              </a:lnSpc>
            </a:pPr>
            <a:r>
              <a:rPr lang="en-US" sz="1200" dirty="0" err="1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Zhuoling</a:t>
            </a:r>
            <a:r>
              <a:rPr lang="en-US" sz="1200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 Chen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EDA-hemoglobin</a:t>
            </a:r>
          </a:p>
        </p:txBody>
      </p:sp>
      <p:pic>
        <p:nvPicPr>
          <p:cNvPr id="5" name="Picture 4" descr="Chart, histogram&#10;&#10;Description automatically generated">
            <a:extLst>
              <a:ext uri="{FF2B5EF4-FFF2-40B4-BE49-F238E27FC236}">
                <a16:creationId xmlns:a16="http://schemas.microsoft.com/office/drawing/2014/main" id="{3ACB6FCE-6F90-2A57-9E2D-B4266DE38B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88" y="1404425"/>
            <a:ext cx="4527515" cy="3449171"/>
          </a:xfrm>
          <a:prstGeom prst="rect">
            <a:avLst/>
          </a:prstGeom>
        </p:spPr>
      </p:pic>
      <p:pic>
        <p:nvPicPr>
          <p:cNvPr id="7" name="Picture 6" descr="Chart, box and whisker chart&#10;&#10;Description automatically generated">
            <a:extLst>
              <a:ext uri="{FF2B5EF4-FFF2-40B4-BE49-F238E27FC236}">
                <a16:creationId xmlns:a16="http://schemas.microsoft.com/office/drawing/2014/main" id="{BBC7F008-A039-BE69-0D15-A53DBB406ED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2025730"/>
            <a:ext cx="4515006" cy="233111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9657094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EDA-hemoglobin</a:t>
            </a:r>
          </a:p>
        </p:txBody>
      </p:sp>
      <p:pic>
        <p:nvPicPr>
          <p:cNvPr id="10" name="Picture 9" descr="Chart, histogram&#10;&#10;Description automatically generated">
            <a:extLst>
              <a:ext uri="{FF2B5EF4-FFF2-40B4-BE49-F238E27FC236}">
                <a16:creationId xmlns:a16="http://schemas.microsoft.com/office/drawing/2014/main" id="{2F727141-22DF-7BFC-39DB-D128B01092F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6888" y="1918447"/>
            <a:ext cx="4026230" cy="2815478"/>
          </a:xfrm>
          <a:prstGeom prst="rect">
            <a:avLst/>
          </a:prstGeom>
        </p:spPr>
      </p:pic>
      <p:pic>
        <p:nvPicPr>
          <p:cNvPr id="12" name="Picture 11" descr="Chart, box and whisker chart&#10;&#10;Description automatically generated">
            <a:extLst>
              <a:ext uri="{FF2B5EF4-FFF2-40B4-BE49-F238E27FC236}">
                <a16:creationId xmlns:a16="http://schemas.microsoft.com/office/drawing/2014/main" id="{3BA5DBF7-7CC3-5797-55BE-21201A0331F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95546" y="2069268"/>
            <a:ext cx="3447832" cy="2436243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3942FE88-3F48-5CCB-E80B-38A042C52E9F}"/>
              </a:ext>
            </a:extLst>
          </p:cNvPr>
          <p:cNvSpPr txBox="1"/>
          <p:nvPr/>
        </p:nvSpPr>
        <p:spPr>
          <a:xfrm>
            <a:off x="1201271" y="1447437"/>
            <a:ext cx="5925670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b="0" i="0" u="none" strike="noStrike" dirty="0">
                <a:solidFill>
                  <a:schemeClr val="tx1"/>
                </a:solidFill>
                <a:effectLst/>
                <a:latin typeface="Roboto" panose="02000000000000000000" pitchFamily="2" charset="0"/>
              </a:rPr>
              <a:t>Do Men and women receive the same amount of blood transfusion ?</a:t>
            </a:r>
            <a:endParaRPr lang="en-TW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3864268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EDA-hemoglobin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6F5E1949-E4F2-6512-06E7-D8790ACD8A2B}"/>
              </a:ext>
            </a:extLst>
          </p:cNvPr>
          <p:cNvSpPr txBox="1"/>
          <p:nvPr/>
        </p:nvSpPr>
        <p:spPr>
          <a:xfrm>
            <a:off x="653116" y="1423609"/>
            <a:ext cx="6167718" cy="73866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u="none" strike="noStrike" dirty="0">
                <a:solidFill>
                  <a:schemeClr val="tx1"/>
                </a:solidFill>
                <a:effectLst/>
                <a:latin typeface="Roboto Mono"/>
              </a:rPr>
              <a:t>How many times the </a:t>
            </a:r>
            <a:r>
              <a:rPr lang="en-US" dirty="0">
                <a:solidFill>
                  <a:schemeClr val="tx1"/>
                </a:solidFill>
                <a:latin typeface="Roboto Mono"/>
              </a:rPr>
              <a:t>hemoglobin</a:t>
            </a:r>
            <a:r>
              <a:rPr lang="en-US" b="0" i="0" u="none" strike="noStrike" dirty="0">
                <a:solidFill>
                  <a:schemeClr val="tx1"/>
                </a:solidFill>
                <a:effectLst/>
                <a:latin typeface="Roboto Mono"/>
              </a:rPr>
              <a:t> was measured right from the beginning of the surgery to the first 24 hours of the intensive care</a:t>
            </a:r>
            <a:r>
              <a:rPr lang="en-US" dirty="0">
                <a:solidFill>
                  <a:schemeClr val="tx1"/>
                </a:solidFill>
                <a:latin typeface="Roboto Mono"/>
              </a:rPr>
              <a:t>?</a:t>
            </a:r>
          </a:p>
          <a:p>
            <a:pPr marL="285750" indent="-285750" algn="l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tx1"/>
                </a:solidFill>
                <a:latin typeface="Roboto Mono"/>
              </a:rPr>
              <a:t>m</a:t>
            </a:r>
            <a:r>
              <a:rPr lang="en-US" b="0" i="0" u="none" strike="noStrike" dirty="0" err="1">
                <a:solidFill>
                  <a:schemeClr val="tx1"/>
                </a:solidFill>
                <a:effectLst/>
                <a:latin typeface="Roboto Mono"/>
              </a:rPr>
              <a:t>imic</a:t>
            </a:r>
            <a:r>
              <a:rPr lang="en-US" dirty="0" err="1">
                <a:solidFill>
                  <a:schemeClr val="tx1"/>
                </a:solidFill>
                <a:latin typeface="Roboto Mono"/>
              </a:rPr>
              <a:t>_</a:t>
            </a:r>
            <a:r>
              <a:rPr lang="en-US" altLang="zh-CN" b="0" i="0" u="none" strike="noStrike" dirty="0" err="1">
                <a:solidFill>
                  <a:schemeClr val="tx1"/>
                </a:solidFill>
                <a:effectLst/>
                <a:latin typeface="Roboto Mono"/>
              </a:rPr>
              <a:t>icu-icustay-inttime</a:t>
            </a:r>
            <a:endParaRPr lang="en-US" b="0" i="0" u="none" strike="noStrike" dirty="0">
              <a:solidFill>
                <a:schemeClr val="tx1"/>
              </a:solidFill>
              <a:effectLst/>
              <a:latin typeface="Roboto Mono"/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4128E2-B357-9800-60F6-61EC0637F67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81991" y="2043220"/>
            <a:ext cx="2243044" cy="28466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806584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EDA-hemoglobin</a:t>
            </a:r>
          </a:p>
        </p:txBody>
      </p:sp>
      <p:pic>
        <p:nvPicPr>
          <p:cNvPr id="10" name="Picture 9" descr="Chart, box and whisker chart&#10;&#10;Description automatically generated">
            <a:extLst>
              <a:ext uri="{FF2B5EF4-FFF2-40B4-BE49-F238E27FC236}">
                <a16:creationId xmlns:a16="http://schemas.microsoft.com/office/drawing/2014/main" id="{CDD969CC-12A5-9C27-B32A-F973955B4FB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15909" y="1640539"/>
            <a:ext cx="3781456" cy="2796989"/>
          </a:xfrm>
          <a:prstGeom prst="rect">
            <a:avLst/>
          </a:prstGeom>
        </p:spPr>
      </p:pic>
      <p:pic>
        <p:nvPicPr>
          <p:cNvPr id="12" name="Picture 11" descr="Chart, histogram&#10;&#10;Description automatically generated">
            <a:extLst>
              <a:ext uri="{FF2B5EF4-FFF2-40B4-BE49-F238E27FC236}">
                <a16:creationId xmlns:a16="http://schemas.microsoft.com/office/drawing/2014/main" id="{0F9504DF-D491-EF6C-0D54-988C2770BF0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888" y="1449479"/>
            <a:ext cx="4687840" cy="31791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3561503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EDA-drain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1C2B1213-7A76-8220-F69C-A7EF68C10829}"/>
              </a:ext>
            </a:extLst>
          </p:cNvPr>
          <p:cNvSpPr txBox="1"/>
          <p:nvPr/>
        </p:nvSpPr>
        <p:spPr>
          <a:xfrm>
            <a:off x="755557" y="1677173"/>
            <a:ext cx="6221506" cy="123110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TW" sz="1800" dirty="0"/>
              <a:t>Drain status </a:t>
            </a:r>
          </a:p>
          <a:p>
            <a:endParaRPr lang="en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TW" dirty="0"/>
              <a:t>mimic-icu </a:t>
            </a:r>
            <a:r>
              <a:rPr lang="en-US" dirty="0"/>
              <a:t>output events</a:t>
            </a:r>
            <a:r>
              <a:rPr lang="en-TW" dirty="0"/>
              <a:t>, labelled as </a:t>
            </a:r>
            <a:r>
              <a:rPr lang="en-US" dirty="0"/>
              <a:t>Chest Tube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en-US" dirty="0"/>
              <a:t>ml</a:t>
            </a:r>
            <a:r>
              <a:rPr lang="en-US" altLang="zh-CN" dirty="0"/>
              <a:t>)</a:t>
            </a: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Time after last hemoglobin measured  and within 1 day before first blood transfusion</a:t>
            </a:r>
            <a:endParaRPr lang="en-TW" dirty="0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1F94CA61-20CC-9F30-631A-805A07EEC6C7}"/>
              </a:ext>
            </a:extLst>
          </p:cNvPr>
          <p:cNvSpPr txBox="1"/>
          <p:nvPr/>
        </p:nvSpPr>
        <p:spPr>
          <a:xfrm>
            <a:off x="755557" y="3180983"/>
            <a:ext cx="6685150" cy="116955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TW" dirty="0"/>
              <a:t>Total Drain</a:t>
            </a:r>
            <a:r>
              <a:rPr lang="zh-CN" altLang="en-US" dirty="0"/>
              <a:t> </a:t>
            </a:r>
            <a:r>
              <a:rPr lang="en-US" altLang="zh-CN" dirty="0"/>
              <a:t>–</a:t>
            </a:r>
            <a:r>
              <a:rPr lang="zh-CN" altLang="en-US" dirty="0"/>
              <a:t> </a:t>
            </a:r>
            <a:r>
              <a:rPr lang="en-US" altLang="zh-CN" dirty="0"/>
              <a:t>sum</a:t>
            </a:r>
            <a:r>
              <a:rPr lang="zh-CN" altLang="en-US" dirty="0"/>
              <a:t> </a:t>
            </a:r>
            <a:r>
              <a:rPr lang="en-US" altLang="zh-CN" dirty="0"/>
              <a:t>up</a:t>
            </a:r>
            <a:r>
              <a:rPr lang="zh-CN" altLang="en-US" dirty="0"/>
              <a:t> </a:t>
            </a:r>
            <a:r>
              <a:rPr lang="en-US" dirty="0"/>
              <a:t>Chest Tube </a:t>
            </a:r>
            <a:r>
              <a:rPr lang="en-US" altLang="zh-CN" dirty="0"/>
              <a:t>value</a:t>
            </a:r>
            <a:endParaRPr lang="en-US" dirty="0"/>
          </a:p>
          <a:p>
            <a:endParaRPr lang="en-US" dirty="0"/>
          </a:p>
          <a:p>
            <a:r>
              <a:rPr lang="en-US" dirty="0"/>
              <a:t>Drain per minute - </a:t>
            </a:r>
            <a:r>
              <a:rPr lang="en-TW" dirty="0"/>
              <a:t>Total Drain</a:t>
            </a:r>
            <a:r>
              <a:rPr lang="zh-CN" altLang="en-US" dirty="0"/>
              <a:t> </a:t>
            </a:r>
            <a:r>
              <a:rPr lang="en-US" altLang="zh-CN" dirty="0"/>
              <a:t>divided by the time between </a:t>
            </a:r>
            <a:r>
              <a:rPr lang="en-US" dirty="0"/>
              <a:t>the earliest time drain status measured  and first blood transfusion </a:t>
            </a:r>
          </a:p>
          <a:p>
            <a:r>
              <a:rPr lang="en-US" altLang="zh-CN" dirty="0"/>
              <a:t> </a:t>
            </a:r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1168648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EDA-drain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BBB00762-081C-F915-69ED-00EDCCA71D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4119" y="1310249"/>
            <a:ext cx="4077881" cy="3423676"/>
          </a:xfrm>
          <a:prstGeom prst="rect">
            <a:avLst/>
          </a:prstGeom>
        </p:spPr>
      </p:pic>
      <p:pic>
        <p:nvPicPr>
          <p:cNvPr id="7" name="Picture 6" descr="Chart, scatter chart&#10;&#10;Description automatically generated">
            <a:extLst>
              <a:ext uri="{FF2B5EF4-FFF2-40B4-BE49-F238E27FC236}">
                <a16:creationId xmlns:a16="http://schemas.microsoft.com/office/drawing/2014/main" id="{5DD66019-C1FF-4099-EECE-3B5A275509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253798"/>
            <a:ext cx="4041802" cy="35365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925603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p27"/>
          <p:cNvSpPr/>
          <p:nvPr/>
        </p:nvSpPr>
        <p:spPr>
          <a:xfrm>
            <a:off x="1681050" y="1913250"/>
            <a:ext cx="6086700" cy="1621800"/>
          </a:xfrm>
          <a:prstGeom prst="rect">
            <a:avLst/>
          </a:prstGeom>
          <a:noFill/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  <a:effectLst>
            <a:outerShdw blurRad="57150" dist="19050" dir="5400000" algn="bl" rotWithShape="0">
              <a:srgbClr val="FFFFFF">
                <a:alpha val="0"/>
              </a:srgbClr>
            </a:outerShdw>
          </a:effectLst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lt1"/>
                </a:solidFill>
                <a:latin typeface="Georgia"/>
                <a:ea typeface="Georgia"/>
                <a:cs typeface="Georgia"/>
                <a:sym typeface="Georgia"/>
              </a:rPr>
              <a:t>Thank you!</a:t>
            </a:r>
            <a:endParaRPr sz="3600" b="1" dirty="0">
              <a:solidFill>
                <a:schemeClr val="lt1"/>
              </a:solidFill>
              <a:latin typeface="Georgia"/>
              <a:ea typeface="Georgia"/>
              <a:cs typeface="Georgia"/>
              <a:sym typeface="Georgia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altLang="zh-CN" sz="2400" b="1" dirty="0">
                <a:latin typeface="Georgia" panose="02040502050405020303" pitchFamily="18" charset="0"/>
              </a:rPr>
              <a:t>Preliminary</a:t>
            </a:r>
            <a:r>
              <a:rPr lang="zh-CN" altLang="en-US" sz="2400" b="1" dirty="0">
                <a:latin typeface="Georgia" panose="02040502050405020303" pitchFamily="18" charset="0"/>
              </a:rPr>
              <a:t> </a:t>
            </a:r>
            <a:r>
              <a:rPr lang="en-US" altLang="zh-CN" sz="2400" b="1" dirty="0">
                <a:latin typeface="Georgia" panose="02040502050405020303" pitchFamily="18" charset="0"/>
              </a:rPr>
              <a:t>questions</a:t>
            </a:r>
            <a:endParaRPr lang="en-US" sz="2400" b="1" dirty="0">
              <a:latin typeface="Georgia"/>
              <a:ea typeface="Georgia"/>
              <a:cs typeface="Times New Roman" panose="02020603050405020304" pitchFamily="18" charset="0"/>
              <a:sym typeface="Georgia"/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6413B2E-333A-1451-FDFB-E4D2B4E2CB68}"/>
              </a:ext>
            </a:extLst>
          </p:cNvPr>
          <p:cNvSpPr txBox="1"/>
          <p:nvPr/>
        </p:nvSpPr>
        <p:spPr>
          <a:xfrm>
            <a:off x="496888" y="1543396"/>
            <a:ext cx="13111282" cy="267765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TW" dirty="0"/>
              <a:t>For condition:</a:t>
            </a:r>
          </a:p>
          <a:p>
            <a:endParaRPr lang="en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Patient having open heart surgery: cohort of patient with CABG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After they have left the operating room: time after the latest </a:t>
            </a:r>
            <a:r>
              <a:rPr lang="en-US" dirty="0" err="1"/>
              <a:t>outtime</a:t>
            </a:r>
            <a:r>
              <a:rPr lang="en-US" dirty="0"/>
              <a:t> of </a:t>
            </a:r>
            <a:r>
              <a:rPr lang="en-US" dirty="0" err="1"/>
              <a:t>careunit</a:t>
            </a:r>
            <a:r>
              <a:rPr lang="en-US" dirty="0"/>
              <a:t> = 'Cardiac Surgery’ </a:t>
            </a:r>
          </a:p>
          <a:p>
            <a:pPr lvl="1"/>
            <a:r>
              <a:rPr lang="en-US" dirty="0"/>
              <a:t>														</a:t>
            </a:r>
            <a:endParaRPr lang="en-TW" dirty="0"/>
          </a:p>
          <a:p>
            <a:endParaRPr lang="en-TW" dirty="0"/>
          </a:p>
          <a:p>
            <a:r>
              <a:rPr lang="en-TW" dirty="0"/>
              <a:t>For corresponding tests:</a:t>
            </a:r>
          </a:p>
          <a:p>
            <a:endParaRPr lang="en-TW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Hemoglobin(Hb) : the measured hemoglobin(from lab table in </a:t>
            </a:r>
            <a:r>
              <a:rPr lang="en-US" dirty="0" err="1"/>
              <a:t>mimic_hosp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Blood transfusion : packed red cell (from </a:t>
            </a:r>
            <a:r>
              <a:rPr lang="en-US" dirty="0" err="1"/>
              <a:t>inputevent</a:t>
            </a:r>
            <a:r>
              <a:rPr lang="en-US" dirty="0"/>
              <a:t> table in </a:t>
            </a:r>
            <a:r>
              <a:rPr lang="en-US" dirty="0" err="1"/>
              <a:t>mimic_icu</a:t>
            </a:r>
            <a:r>
              <a:rPr lang="en-US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dirty="0"/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76883313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3F8DF4-D7AF-E1BA-35E2-AA001F19AD7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M</a:t>
            </a:r>
            <a:r>
              <a:rPr lang="en-US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easurement</a:t>
            </a:r>
            <a:endParaRPr lang="en-TW" dirty="0"/>
          </a:p>
        </p:txBody>
      </p:sp>
      <p:cxnSp>
        <p:nvCxnSpPr>
          <p:cNvPr id="4" name="Straight Arrow Connector 3">
            <a:extLst>
              <a:ext uri="{FF2B5EF4-FFF2-40B4-BE49-F238E27FC236}">
                <a16:creationId xmlns:a16="http://schemas.microsoft.com/office/drawing/2014/main" id="{6E3E8FF4-6DA0-32A9-4631-1E2D972DDB47}"/>
              </a:ext>
            </a:extLst>
          </p:cNvPr>
          <p:cNvCxnSpPr>
            <a:cxnSpLocks/>
          </p:cNvCxnSpPr>
          <p:nvPr/>
        </p:nvCxnSpPr>
        <p:spPr>
          <a:xfrm>
            <a:off x="985520" y="3175896"/>
            <a:ext cx="6754607" cy="0"/>
          </a:xfrm>
          <a:prstGeom prst="straightConnector1">
            <a:avLst/>
          </a:prstGeom>
          <a:ln w="25400"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70C87C0D-7935-429C-4033-F65629C00D9D}"/>
              </a:ext>
            </a:extLst>
          </p:cNvPr>
          <p:cNvCxnSpPr/>
          <p:nvPr/>
        </p:nvCxnSpPr>
        <p:spPr>
          <a:xfrm>
            <a:off x="4414220" y="3078480"/>
            <a:ext cx="0" cy="2540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0B6FA83-DF4D-4631-91CB-91F6B28A330C}"/>
              </a:ext>
            </a:extLst>
          </p:cNvPr>
          <p:cNvCxnSpPr/>
          <p:nvPr/>
        </p:nvCxnSpPr>
        <p:spPr>
          <a:xfrm>
            <a:off x="2773680" y="3078480"/>
            <a:ext cx="0" cy="2540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21B1044-8786-B8D4-4764-34B693BBA063}"/>
              </a:ext>
            </a:extLst>
          </p:cNvPr>
          <p:cNvCxnSpPr/>
          <p:nvPr/>
        </p:nvCxnSpPr>
        <p:spPr>
          <a:xfrm>
            <a:off x="6023087" y="3064136"/>
            <a:ext cx="0" cy="254000"/>
          </a:xfrm>
          <a:prstGeom prst="line">
            <a:avLst/>
          </a:prstGeom>
          <a:ln w="3175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E66ABD88-33EA-D4AF-67FF-FFD6C05C8DD5}"/>
              </a:ext>
            </a:extLst>
          </p:cNvPr>
          <p:cNvSpPr txBox="1"/>
          <p:nvPr/>
        </p:nvSpPr>
        <p:spPr>
          <a:xfrm>
            <a:off x="3499206" y="3374473"/>
            <a:ext cx="194476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   Blood</a:t>
            </a:r>
            <a:r>
              <a:rPr lang="zh-CN" altLang="en-US" dirty="0"/>
              <a:t> </a:t>
            </a:r>
            <a:r>
              <a:rPr lang="en-US" altLang="zh-CN" dirty="0"/>
              <a:t>transfusion</a:t>
            </a:r>
            <a:endParaRPr lang="en-TW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D14466B9-023E-9216-9B1C-7DFBEB41AC56}"/>
              </a:ext>
            </a:extLst>
          </p:cNvPr>
          <p:cNvSpPr txBox="1"/>
          <p:nvPr/>
        </p:nvSpPr>
        <p:spPr>
          <a:xfrm>
            <a:off x="1928211" y="3368497"/>
            <a:ext cx="144783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Pre-transfusion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hemoglobin</a:t>
            </a:r>
            <a:endParaRPr lang="en-TW" dirty="0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457D5298-D6C8-B802-DEF4-B202E98F859C}"/>
              </a:ext>
            </a:extLst>
          </p:cNvPr>
          <p:cNvSpPr txBox="1"/>
          <p:nvPr/>
        </p:nvSpPr>
        <p:spPr>
          <a:xfrm>
            <a:off x="5618480" y="3376106"/>
            <a:ext cx="152798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Post-transfusion</a:t>
            </a:r>
            <a:r>
              <a:rPr lang="zh-CN" altLang="en-US" dirty="0"/>
              <a:t> </a:t>
            </a:r>
            <a:endParaRPr lang="en-US" altLang="zh-CN" dirty="0"/>
          </a:p>
          <a:p>
            <a:r>
              <a:rPr lang="en-US" altLang="zh-CN" dirty="0"/>
              <a:t>hemoglobin</a:t>
            </a:r>
            <a:endParaRPr lang="en-TW" dirty="0"/>
          </a:p>
        </p:txBody>
      </p:sp>
      <p:grpSp>
        <p:nvGrpSpPr>
          <p:cNvPr id="24" name="Group 23">
            <a:extLst>
              <a:ext uri="{FF2B5EF4-FFF2-40B4-BE49-F238E27FC236}">
                <a16:creationId xmlns:a16="http://schemas.microsoft.com/office/drawing/2014/main" id="{D3FBB0C0-EFDF-AEBC-8A55-5DC93763F6D5}"/>
              </a:ext>
            </a:extLst>
          </p:cNvPr>
          <p:cNvGrpSpPr/>
          <p:nvPr/>
        </p:nvGrpSpPr>
        <p:grpSpPr>
          <a:xfrm>
            <a:off x="2691404" y="2314776"/>
            <a:ext cx="3342838" cy="172720"/>
            <a:chOff x="2692202" y="2032000"/>
            <a:chExt cx="3342838" cy="172720"/>
          </a:xfrm>
        </p:grpSpPr>
        <p:cxnSp>
          <p:nvCxnSpPr>
            <p:cNvPr id="17" name="Straight Connector 16">
              <a:extLst>
                <a:ext uri="{FF2B5EF4-FFF2-40B4-BE49-F238E27FC236}">
                  <a16:creationId xmlns:a16="http://schemas.microsoft.com/office/drawing/2014/main" id="{DDB34A1E-45D6-AB00-E667-E95882D05C4B}"/>
                </a:ext>
              </a:extLst>
            </p:cNvPr>
            <p:cNvCxnSpPr/>
            <p:nvPr/>
          </p:nvCxnSpPr>
          <p:spPr>
            <a:xfrm>
              <a:off x="2692202" y="2102745"/>
              <a:ext cx="3342838" cy="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Straight Connector 18">
              <a:extLst>
                <a:ext uri="{FF2B5EF4-FFF2-40B4-BE49-F238E27FC236}">
                  <a16:creationId xmlns:a16="http://schemas.microsoft.com/office/drawing/2014/main" id="{CB9D9668-C004-CE18-0B4A-C49E91C30476}"/>
                </a:ext>
              </a:extLst>
            </p:cNvPr>
            <p:cNvCxnSpPr>
              <a:cxnSpLocks/>
            </p:cNvCxnSpPr>
            <p:nvPr/>
          </p:nvCxnSpPr>
          <p:spPr>
            <a:xfrm>
              <a:off x="2692202" y="2032000"/>
              <a:ext cx="0" cy="15240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Straight Connector 19">
              <a:extLst>
                <a:ext uri="{FF2B5EF4-FFF2-40B4-BE49-F238E27FC236}">
                  <a16:creationId xmlns:a16="http://schemas.microsoft.com/office/drawing/2014/main" id="{FBAFB915-37FA-2D8C-DDA7-34AC2AF5920B}"/>
                </a:ext>
              </a:extLst>
            </p:cNvPr>
            <p:cNvCxnSpPr>
              <a:cxnSpLocks/>
            </p:cNvCxnSpPr>
            <p:nvPr/>
          </p:nvCxnSpPr>
          <p:spPr>
            <a:xfrm>
              <a:off x="6035040" y="2052320"/>
              <a:ext cx="0" cy="152400"/>
            </a:xfrm>
            <a:prstGeom prst="line">
              <a:avLst/>
            </a:prstGeom>
            <a:ln w="12700">
              <a:solidFill>
                <a:srgbClr val="C0000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3" name="TextBox 22">
            <a:extLst>
              <a:ext uri="{FF2B5EF4-FFF2-40B4-BE49-F238E27FC236}">
                <a16:creationId xmlns:a16="http://schemas.microsoft.com/office/drawing/2014/main" id="{416A64E0-36BE-C2F5-E3A5-955129490FC9}"/>
              </a:ext>
            </a:extLst>
          </p:cNvPr>
          <p:cNvSpPr txBox="1"/>
          <p:nvPr/>
        </p:nvSpPr>
        <p:spPr>
          <a:xfrm>
            <a:off x="2043679" y="1796856"/>
            <a:ext cx="4855816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V</a:t>
            </a:r>
            <a:r>
              <a:rPr lang="en-TW" dirty="0"/>
              <a:t>alue</a:t>
            </a:r>
            <a:r>
              <a:rPr lang="zh-CN" altLang="en-US" dirty="0"/>
              <a:t> </a:t>
            </a:r>
            <a:r>
              <a:rPr lang="en-US" altLang="zh-CN" dirty="0"/>
              <a:t>diff</a:t>
            </a:r>
            <a:r>
              <a:rPr lang="zh-CN" altLang="en-US" dirty="0"/>
              <a:t> </a:t>
            </a:r>
            <a:r>
              <a:rPr lang="en-US" altLang="zh-CN" dirty="0"/>
              <a:t>=</a:t>
            </a:r>
            <a:r>
              <a:rPr lang="zh-CN" altLang="en-US" dirty="0"/>
              <a:t> </a:t>
            </a:r>
            <a:r>
              <a:rPr lang="en-US" altLang="zh-CN" dirty="0"/>
              <a:t>Pre-transfusion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  <a:r>
              <a:rPr lang="zh-CN" altLang="en-US" dirty="0"/>
              <a:t> </a:t>
            </a:r>
            <a:r>
              <a:rPr lang="en-US" altLang="zh-CN" dirty="0"/>
              <a:t>-</a:t>
            </a:r>
            <a:r>
              <a:rPr lang="zh-CN" altLang="en-US" dirty="0"/>
              <a:t> </a:t>
            </a:r>
            <a:r>
              <a:rPr lang="en-US" altLang="zh-CN" dirty="0"/>
              <a:t>Post-transfusion</a:t>
            </a:r>
            <a:r>
              <a:rPr lang="zh-CN" altLang="en-US" dirty="0"/>
              <a:t> </a:t>
            </a:r>
            <a:r>
              <a:rPr lang="en-US" altLang="zh-CN" dirty="0"/>
              <a:t>value</a:t>
            </a:r>
            <a:endParaRPr lang="en-TW" dirty="0"/>
          </a:p>
        </p:txBody>
      </p:sp>
    </p:spTree>
    <p:extLst>
      <p:ext uri="{BB962C8B-B14F-4D97-AF65-F5344CB8AC3E}">
        <p14:creationId xmlns:p14="http://schemas.microsoft.com/office/powerpoint/2010/main" val="37411539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EDA-hemoglobin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8A9AD674-C6F2-986E-9471-E75566B4429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92862" y="1156446"/>
            <a:ext cx="4436811" cy="3888441"/>
          </a:xfrm>
          <a:prstGeom prst="rect">
            <a:avLst/>
          </a:prstGeom>
        </p:spPr>
      </p:pic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400C9231-DF86-2CB5-9A82-7493EA99AF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65518" y="1198148"/>
            <a:ext cx="4176460" cy="3805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53501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EDA-hemoglobin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341AD162-5B9F-EC85-A8C2-4BCCE89664E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81317" y="1303236"/>
            <a:ext cx="4028112" cy="35892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020916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EDA-hemoglobin</a:t>
            </a:r>
          </a:p>
        </p:txBody>
      </p:sp>
      <p:pic>
        <p:nvPicPr>
          <p:cNvPr id="6" name="Picture 5" descr="Text, table&#10;&#10;Description automatically generated">
            <a:extLst>
              <a:ext uri="{FF2B5EF4-FFF2-40B4-BE49-F238E27FC236}">
                <a16:creationId xmlns:a16="http://schemas.microsoft.com/office/drawing/2014/main" id="{62BBDA86-2F33-9016-DCC3-7D44937D393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718" y="2169779"/>
            <a:ext cx="9144000" cy="213071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8714A3EC-84C7-A117-3AC5-D2697A19DE02}"/>
              </a:ext>
            </a:extLst>
          </p:cNvPr>
          <p:cNvSpPr txBox="1"/>
          <p:nvPr/>
        </p:nvSpPr>
        <p:spPr>
          <a:xfrm>
            <a:off x="1057834" y="1413601"/>
            <a:ext cx="6777317" cy="30777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l"/>
            <a:r>
              <a:rPr lang="en-US" b="0" i="0" u="none" strike="noStrike" dirty="0">
                <a:solidFill>
                  <a:schemeClr val="tx1"/>
                </a:solidFill>
                <a:effectLst/>
                <a:latin typeface="Roboto Mono"/>
              </a:rPr>
              <a:t>What is the time difference between measurements and the first blood transfusion?</a:t>
            </a:r>
          </a:p>
        </p:txBody>
      </p:sp>
    </p:spTree>
    <p:extLst>
      <p:ext uri="{BB962C8B-B14F-4D97-AF65-F5344CB8AC3E}">
        <p14:creationId xmlns:p14="http://schemas.microsoft.com/office/powerpoint/2010/main" val="334748241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EDA-hemoglobin</a:t>
            </a:r>
          </a:p>
        </p:txBody>
      </p:sp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DC53C22C-5A24-D196-3102-56EF2C8B5FC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3119" y="1204830"/>
            <a:ext cx="4135246" cy="3882067"/>
          </a:xfrm>
          <a:prstGeom prst="rect">
            <a:avLst/>
          </a:prstGeom>
        </p:spPr>
      </p:pic>
      <p:pic>
        <p:nvPicPr>
          <p:cNvPr id="5" name="Picture 4" descr="Chart, scatter chart&#10;&#10;Description automatically generated">
            <a:extLst>
              <a:ext uri="{FF2B5EF4-FFF2-40B4-BE49-F238E27FC236}">
                <a16:creationId xmlns:a16="http://schemas.microsoft.com/office/drawing/2014/main" id="{0385FE34-0668-779C-5DE8-C92515F56B9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98365" y="1204830"/>
            <a:ext cx="4218177" cy="38820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45387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EDA-hemoglobin</a:t>
            </a:r>
          </a:p>
        </p:txBody>
      </p:sp>
      <p:pic>
        <p:nvPicPr>
          <p:cNvPr id="6" name="Picture 5" descr="Chart, scatter chart&#10;&#10;Description automatically generated">
            <a:extLst>
              <a:ext uri="{FF2B5EF4-FFF2-40B4-BE49-F238E27FC236}">
                <a16:creationId xmlns:a16="http://schemas.microsoft.com/office/drawing/2014/main" id="{DD0ADF5D-1ADA-EB68-3AD9-FA0DADD42C3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08912" y="1227459"/>
            <a:ext cx="4134486" cy="3836206"/>
          </a:xfrm>
          <a:prstGeom prst="rect">
            <a:avLst/>
          </a:prstGeom>
        </p:spPr>
      </p:pic>
      <p:pic>
        <p:nvPicPr>
          <p:cNvPr id="4" name="Picture 3" descr="Chart, scatter chart&#10;&#10;Description automatically generated">
            <a:extLst>
              <a:ext uri="{FF2B5EF4-FFF2-40B4-BE49-F238E27FC236}">
                <a16:creationId xmlns:a16="http://schemas.microsoft.com/office/drawing/2014/main" id="{CD137720-A9F3-34D7-DA32-3D818EE5591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96888" y="1227459"/>
            <a:ext cx="4134486" cy="37838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052074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87;p18">
            <a:extLst>
              <a:ext uri="{FF2B5EF4-FFF2-40B4-BE49-F238E27FC236}">
                <a16:creationId xmlns:a16="http://schemas.microsoft.com/office/drawing/2014/main" id="{47C9C6F1-F2E7-952C-EC11-A68BBC0D19EB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496888" y="409575"/>
            <a:ext cx="6480175" cy="555625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rmAutofit/>
          </a:bodyPr>
          <a:lstStyle/>
          <a:p>
            <a:pPr lvl="0">
              <a:lnSpc>
                <a:spcPct val="115000"/>
              </a:lnSpc>
              <a:spcBef>
                <a:spcPts val="280"/>
              </a:spcBef>
            </a:pPr>
            <a:r>
              <a:rPr lang="en-US" sz="2400" b="1" dirty="0">
                <a:latin typeface="Georgia" panose="02040502050405020303" pitchFamily="18" charset="0"/>
                <a:ea typeface="Georgia"/>
                <a:cs typeface="Times New Roman" panose="02020603050405020304" pitchFamily="18" charset="0"/>
                <a:sym typeface="Georgia"/>
              </a:rPr>
              <a:t>EDA-hemoglobin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70BAB663-2678-4E48-16A0-8AC6BB70A23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307" y="1456902"/>
            <a:ext cx="4681847" cy="3547782"/>
          </a:xfrm>
          <a:prstGeom prst="rect">
            <a:avLst/>
          </a:prstGeom>
        </p:spPr>
      </p:pic>
      <p:pic>
        <p:nvPicPr>
          <p:cNvPr id="5" name="Picture 4" descr="Chart, box and whisker chart&#10;&#10;Description automatically generated">
            <a:extLst>
              <a:ext uri="{FF2B5EF4-FFF2-40B4-BE49-F238E27FC236}">
                <a16:creationId xmlns:a16="http://schemas.microsoft.com/office/drawing/2014/main" id="{7D10A0C7-3ADE-015C-F905-A37AC6FC322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572000" y="1999129"/>
            <a:ext cx="4532155" cy="25529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91178677"/>
      </p:ext>
    </p:extLst>
  </p:cSld>
  <p:clrMapOvr>
    <a:masterClrMapping/>
  </p:clrMapOvr>
</p:sld>
</file>

<file path=ppt/theme/theme1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4226</TotalTime>
  <Words>790</Words>
  <Application>Microsoft Macintosh PowerPoint</Application>
  <PresentationFormat>On-screen Show (16:9)</PresentationFormat>
  <Paragraphs>74</Paragraphs>
  <Slides>16</Slides>
  <Notes>16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2" baseType="lpstr">
      <vt:lpstr>Roboto Mono</vt:lpstr>
      <vt:lpstr>Arial</vt:lpstr>
      <vt:lpstr>Calibri</vt:lpstr>
      <vt:lpstr>Georgia</vt:lpstr>
      <vt:lpstr>Roboto</vt:lpstr>
      <vt:lpstr>Simple Light</vt:lpstr>
      <vt:lpstr>‎Exploratory Data Analysis    </vt:lpstr>
      <vt:lpstr>Preliminary questions</vt:lpstr>
      <vt:lpstr>Measurement</vt:lpstr>
      <vt:lpstr>EDA-hemoglobin</vt:lpstr>
      <vt:lpstr>EDA-hemoglobin</vt:lpstr>
      <vt:lpstr>EDA-hemoglobin</vt:lpstr>
      <vt:lpstr>EDA-hemoglobin</vt:lpstr>
      <vt:lpstr>EDA-hemoglobin</vt:lpstr>
      <vt:lpstr>EDA-hemoglobin</vt:lpstr>
      <vt:lpstr>EDA-hemoglobin</vt:lpstr>
      <vt:lpstr>EDA-hemoglobin</vt:lpstr>
      <vt:lpstr>EDA-hemoglobin</vt:lpstr>
      <vt:lpstr>EDA-hemoglobin</vt:lpstr>
      <vt:lpstr>EDA-drain</vt:lpstr>
      <vt:lpstr>EDA-drain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Exponential Smoothing</dc:title>
  <cp:lastModifiedBy>Ya Cho</cp:lastModifiedBy>
  <cp:revision>81</cp:revision>
  <dcterms:modified xsi:type="dcterms:W3CDTF">2022-10-19T11:57:00Z</dcterms:modified>
</cp:coreProperties>
</file>